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66" r:id="rId3"/>
    <p:sldId id="267" r:id="rId4"/>
    <p:sldId id="268" r:id="rId5"/>
    <p:sldId id="269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15FE-46E4-433B-A6BB-323DE58AA6F8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1CB12-C6D1-47D5-BF4A-3ED1958F1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1CB12-C6D1-47D5-BF4A-3ED1958F1D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0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1CB12-C6D1-47D5-BF4A-3ED1958F1D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E272-989E-D56B-9613-73D234B0C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995A10-0414-06AA-3536-295492313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4801E-002E-011C-1852-5CCAE86B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01CDC-A071-04BF-AEBE-EACEA75F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BAD54-1696-8218-562A-5286104F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1694-F5A2-74F2-BF37-B6DBEAF0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F7581-BBD8-D50C-B37E-EEAD84A2E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00CD5-5B50-997C-6373-4A848B02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89C1-2DCD-CABA-4730-2CAD41B5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6C6B-9B06-5DB5-23EE-A37889D7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BDC53-586F-99FC-EB25-B61D27F2A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E3F6F-FF57-1AEA-7B30-3D8D6745A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6017-C6F6-EA93-F2FB-3A6276A5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B0F9B-BD97-5939-6C1B-FD3F3229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76C3-49DD-F178-BC85-84F040B4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C854-90DD-C952-E8A3-5A1478BE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6CA7-ACB7-BA43-4027-B89B48F0E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75AA-9B40-0792-5E29-A82D57CA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AFFC7-B21F-A207-2C29-9A34E765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6C85-F9B0-F605-D446-F29120BD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7390-3BFC-6383-4340-32C8320F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A0A8E-4957-D0AA-F1DB-093F9C93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50BF4-7D53-DF81-BD1D-616AF9CE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3A172-93CB-7DDC-B54A-CE14116B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E89A-52BB-8F52-7051-4636F3C7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7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CBE5-407D-BDBA-3401-67C2AB08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8CDC-2B86-F635-0068-586C6C4AF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ED96A-1C18-64F8-E528-443C0016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1D711-6FF7-EFD2-F4FA-6FEE3AAB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FFAB2-34E4-6715-31B8-8957090B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12C85-9E25-07EE-77BA-97D10705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AD27-A220-5BAA-A255-1B8AC1DC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4CE6F-E39A-7C68-CA3A-86F012ED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CF057-67F8-ACE3-7F05-10D386E96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16BFE-69C0-28B4-432D-771726717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0D384-5A97-85F3-25FC-8D7D3D2DF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2B71E-A7E6-DC4E-51E1-7D7244EB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34C84-20CD-4C49-03E0-216A3B6B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90FA9-A451-5ED6-33AE-7E5367E8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3B7D-7232-0052-FA3F-FC0CE040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28836-DE7D-3997-EA6B-8163BCD0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C7A34-040F-F10A-4D0E-219B935B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72022-AF7E-8ACC-521B-B2D634C9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3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541EE-1AD0-4098-CFCC-A45FFEE5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740C7-2EC9-7F79-75F4-42A2E7D7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F8F0E-C13C-D7C1-D8F1-C704AE78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C834-4AF3-BC9F-F7B2-D00AD86F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5946-1A74-B18C-19AD-4E783534F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D9743-092E-6FB2-68AF-B74EDBCAA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72850-4A90-9106-276D-6DACC9AE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FFCEE-A0F1-E231-0EEE-61824897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6A9C3-49EB-AEA1-6F6B-7E09BA96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4B81-E16C-F289-67E8-018162DA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EF088-B049-2A89-2E56-B506D3261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C3E66-27A5-70B8-FBD1-4397C37DC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6E567-D8E7-2461-0E25-ABFC5FE3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5D7CD-EF6F-45AC-7E00-99D98009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29D57-2629-04FC-A111-4421057E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4DD3B-DDE8-C44F-0E7D-6A0F164C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9CF29-01FA-7AC6-4998-EA21CA742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6F68-2570-7B82-89ED-4DA860BA6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655B9-E4B2-46F5-83E9-CE25B2DE84B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164A-03DB-2A01-D7DE-A8267CE90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33725-3C19-B260-F399-B15E5134F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B378-932C-4B3A-8A9A-5C22CCA3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DGBDDC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9815-F4A4-9C2A-41F4-42703D5C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72721"/>
            <a:ext cx="11541760" cy="4084320"/>
          </a:xfrm>
        </p:spPr>
        <p:txBody>
          <a:bodyPr/>
          <a:lstStyle/>
          <a:p>
            <a:pPr algn="ctr"/>
            <a:r>
              <a:rPr lang="en-US" dirty="0"/>
              <a:t>Opioid Settlement Advisory Council update</a:t>
            </a:r>
          </a:p>
        </p:txBody>
      </p:sp>
      <p:pic>
        <p:nvPicPr>
          <p:cNvPr id="5" name="Content Placeholder 4" descr="A blue sun with black text&#10;&#10;Description automatically generated">
            <a:extLst>
              <a:ext uri="{FF2B5EF4-FFF2-40B4-BE49-F238E27FC236}">
                <a16:creationId xmlns:a16="http://schemas.microsoft.com/office/drawing/2014/main" id="{F053BBE3-0F7F-6BDA-611A-4FD83102C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38" y="3463289"/>
            <a:ext cx="2096488" cy="1850391"/>
          </a:xfr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1E86D80E-548B-59DC-A757-73BC207EB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11" y="3308350"/>
            <a:ext cx="2036974" cy="20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C268CFE4-9594-C875-12A3-843EA59EC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1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EF64E815-EF81-8087-E651-DFE9CC2B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694456F6-24E0-535C-D74F-78A0F6132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">
            <a:extLst>
              <a:ext uri="{FF2B5EF4-FFF2-40B4-BE49-F238E27FC236}">
                <a16:creationId xmlns:a16="http://schemas.microsoft.com/office/drawing/2014/main" id="{9F9F61C1-12F8-0BF4-CB64-5894DF7A5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preadsheet&#10;&#10;Description automatically generated">
            <a:extLst>
              <a:ext uri="{FF2B5EF4-FFF2-40B4-BE49-F238E27FC236}">
                <a16:creationId xmlns:a16="http://schemas.microsoft.com/office/drawing/2014/main" id="{0641B422-7E3B-83DA-9926-E9A3DF3B6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6B0D17FE-90A7-9309-B87B-D0533910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ack document with text&#10;&#10;Description automatically generated">
            <a:extLst>
              <a:ext uri="{FF2B5EF4-FFF2-40B4-BE49-F238E27FC236}">
                <a16:creationId xmlns:a16="http://schemas.microsoft.com/office/drawing/2014/main" id="{635A4EC4-4C5B-634E-69EB-D598185F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345440"/>
            <a:ext cx="920496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BC24E-08FD-6739-A8FE-BA7DBBE37DF0}"/>
              </a:ext>
            </a:extLst>
          </p:cNvPr>
          <p:cNvSpPr txBox="1"/>
          <p:nvPr/>
        </p:nvSpPr>
        <p:spPr>
          <a:xfrm>
            <a:off x="3048000" y="26652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https://www.surveymonkey.com/r/DGBDDCS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D86DC-E647-C03C-E6BD-D2CA1429AE3E}"/>
              </a:ext>
            </a:extLst>
          </p:cNvPr>
          <p:cNvSpPr txBox="1"/>
          <p:nvPr/>
        </p:nvSpPr>
        <p:spPr>
          <a:xfrm>
            <a:off x="2550160" y="934720"/>
            <a:ext cx="737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Opioid Settlement Indicators and Activities Survey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E7E3D-3CF8-0E3E-DC19-D6931D34E1E9}"/>
              </a:ext>
            </a:extLst>
          </p:cNvPr>
          <p:cNvSpPr txBox="1"/>
          <p:nvPr/>
        </p:nvSpPr>
        <p:spPr>
          <a:xfrm>
            <a:off x="3545840" y="3823455"/>
            <a:ext cx="654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Opioid Settlement Indicators and Activities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0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546BE-3C35-1110-4AA8-E97FAD8D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Principles for the Use of Funds</a:t>
            </a:r>
            <a:br>
              <a:rPr lang="en-US" dirty="0"/>
            </a:br>
            <a:r>
              <a:rPr lang="en-US" dirty="0"/>
              <a:t>From the Opioid Litigation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F8E9F9-BEAC-646C-721A-F247960C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505"/>
            <a:ext cx="10515600" cy="4351338"/>
          </a:xfrm>
        </p:spPr>
        <p:txBody>
          <a:bodyPr/>
          <a:lstStyle/>
          <a:p>
            <a:r>
              <a:rPr lang="en-US" dirty="0"/>
              <a:t>1. Spend money to save lives.</a:t>
            </a:r>
          </a:p>
          <a:p>
            <a:r>
              <a:rPr lang="en-US" dirty="0"/>
              <a:t>2. Use evidence to guide spending.</a:t>
            </a:r>
          </a:p>
          <a:p>
            <a:r>
              <a:rPr lang="en-US" dirty="0"/>
              <a:t>3. Invest in youth prevention.</a:t>
            </a:r>
          </a:p>
          <a:p>
            <a:r>
              <a:rPr lang="en-US" dirty="0"/>
              <a:t>4. Focus on racial equity.</a:t>
            </a:r>
          </a:p>
          <a:p>
            <a:r>
              <a:rPr lang="en-US" dirty="0"/>
              <a:t>5. Develop a transparent, inclusive decision-making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327734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EF01-6023-A0FA-9BCB-A04D6600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Nine Core Abatement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68A36-F8DE-D7F0-3173-EE1D5346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520"/>
            <a:ext cx="10515600" cy="52120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sz="5100" dirty="0"/>
              <a:t>Broaden access to naloxone</a:t>
            </a:r>
          </a:p>
          <a:p>
            <a:pPr marL="0" indent="0">
              <a:buNone/>
            </a:pPr>
            <a:r>
              <a:rPr lang="en-US" sz="5100" dirty="0"/>
              <a:t>• Increase use of medications to treat opioid use disorder</a:t>
            </a:r>
          </a:p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5100" dirty="0"/>
              <a:t>Provide treatment and supports during pregnancy and the </a:t>
            </a:r>
          </a:p>
          <a:p>
            <a:pPr marL="0" indent="0">
              <a:buNone/>
            </a:pPr>
            <a:r>
              <a:rPr lang="en-US" sz="5100" dirty="0"/>
              <a:t>      postpartum period</a:t>
            </a:r>
          </a:p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5100" dirty="0"/>
              <a:t>Expand services for neonatal opioid withdrawal syndrome</a:t>
            </a:r>
          </a:p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5100" dirty="0"/>
              <a:t>Fund warm hand-off programs and recovery services</a:t>
            </a:r>
          </a:p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5800" dirty="0"/>
              <a:t>Improve treatment in jails and prisons</a:t>
            </a:r>
          </a:p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5800" dirty="0"/>
              <a:t>Enrich prevention strategies</a:t>
            </a:r>
          </a:p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5800" dirty="0"/>
              <a:t>Expand harm reduction programs</a:t>
            </a:r>
          </a:p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5800" dirty="0"/>
              <a:t>Support data collection and research</a:t>
            </a:r>
          </a:p>
        </p:txBody>
      </p:sp>
    </p:spTree>
    <p:extLst>
      <p:ext uri="{BB962C8B-B14F-4D97-AF65-F5344CB8AC3E}">
        <p14:creationId xmlns:p14="http://schemas.microsoft.com/office/powerpoint/2010/main" val="264107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4855-9628-06E8-2E3D-F980AAF1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1"/>
            <a:ext cx="10515600" cy="1056639"/>
          </a:xfrm>
        </p:spPr>
        <p:txBody>
          <a:bodyPr/>
          <a:lstStyle/>
          <a:p>
            <a:pPr algn="ctr"/>
            <a:r>
              <a:rPr lang="en-US" dirty="0"/>
              <a:t>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1422-E22F-C920-88D2-8DBE8767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601336"/>
          </a:xfrm>
        </p:spPr>
        <p:txBody>
          <a:bodyPr/>
          <a:lstStyle/>
          <a:p>
            <a:r>
              <a:rPr lang="en-US" dirty="0"/>
              <a:t>DAC Street Outreach Survey</a:t>
            </a:r>
          </a:p>
          <a:p>
            <a:pPr lvl="1"/>
            <a:r>
              <a:rPr lang="en-US" dirty="0"/>
              <a:t>Completed by people using a substance or in some treatment</a:t>
            </a:r>
          </a:p>
          <a:p>
            <a:pPr lvl="1"/>
            <a:endParaRPr lang="en-US" dirty="0"/>
          </a:p>
          <a:p>
            <a:r>
              <a:rPr lang="en-US" dirty="0"/>
              <a:t>Community Focus Groups	</a:t>
            </a:r>
          </a:p>
          <a:p>
            <a:pPr lvl="1"/>
            <a:r>
              <a:rPr lang="en-US" dirty="0"/>
              <a:t>Key informants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responders</a:t>
            </a:r>
          </a:p>
          <a:p>
            <a:pPr lvl="2"/>
            <a:r>
              <a:rPr lang="en-US" dirty="0"/>
              <a:t>Behavioral health professionals</a:t>
            </a:r>
          </a:p>
          <a:p>
            <a:pPr lvl="2"/>
            <a:r>
              <a:rPr lang="en-US" dirty="0"/>
              <a:t>Harm reduction services</a:t>
            </a:r>
          </a:p>
          <a:p>
            <a:pPr lvl="2"/>
            <a:endParaRPr lang="en-US" dirty="0"/>
          </a:p>
          <a:p>
            <a:r>
              <a:rPr lang="en-US" dirty="0"/>
              <a:t>Town Hall Forums</a:t>
            </a:r>
          </a:p>
          <a:p>
            <a:pPr lvl="1"/>
            <a:r>
              <a:rPr lang="en-US" dirty="0"/>
              <a:t>Chaparral &amp; Hatch</a:t>
            </a:r>
          </a:p>
          <a:p>
            <a:pPr lvl="1"/>
            <a:endParaRPr lang="en-US" dirty="0"/>
          </a:p>
          <a:p>
            <a:r>
              <a:rPr lang="en-US" dirty="0"/>
              <a:t>DAC, NM and national substance use and treatment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1F89-DD17-B14C-2915-04EA30CE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Three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5EDF-CA8E-59BA-01E7-79FC17FC3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NMSU report, asset map, workshop feedback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MOUD and other OUD treatment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Prevention Programs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Expanding Warm Handoff Programs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4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preadsheet">
            <a:extLst>
              <a:ext uri="{FF2B5EF4-FFF2-40B4-BE49-F238E27FC236}">
                <a16:creationId xmlns:a16="http://schemas.microsoft.com/office/drawing/2014/main" id="{21E21B0A-8F8D-CCEC-CC9E-E8FC76B0D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088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4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ED99F257-2613-D4C4-B9B7-14A34A51C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3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6AE2271F-ACC6-F39B-F88D-098CC756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12192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urvey&#10;&#10;Description automatically generated">
            <a:extLst>
              <a:ext uri="{FF2B5EF4-FFF2-40B4-BE49-F238E27FC236}">
                <a16:creationId xmlns:a16="http://schemas.microsoft.com/office/drawing/2014/main" id="{A0512FFF-EF86-DECC-53CA-6055E81A2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4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220</Words>
  <Application>Microsoft Office PowerPoint</Application>
  <PresentationFormat>Widescreen</PresentationFormat>
  <Paragraphs>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Opioid Settlement Advisory Council update</vt:lpstr>
      <vt:lpstr>Principles for the Use of Funds From the Opioid Litigation</vt:lpstr>
      <vt:lpstr>Nine Core Abatement Strategies</vt:lpstr>
      <vt:lpstr>Needs Assessment</vt:lpstr>
      <vt:lpstr>Top Three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Francine</dc:creator>
  <cp:lastModifiedBy>Francine</cp:lastModifiedBy>
  <cp:revision>15</cp:revision>
  <dcterms:created xsi:type="dcterms:W3CDTF">2024-10-18T23:05:25Z</dcterms:created>
  <dcterms:modified xsi:type="dcterms:W3CDTF">2024-10-19T19:19:29Z</dcterms:modified>
</cp:coreProperties>
</file>